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43"/>
  </p:normalViewPr>
  <p:slideViewPr>
    <p:cSldViewPr snapToGrid="0" snapToObjects="1">
      <p:cViewPr>
        <p:scale>
          <a:sx n="13" d="100"/>
          <a:sy n="13" d="100"/>
        </p:scale>
        <p:origin x="40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5857E2-39E2-D949-AB67-E1C9ED6A5937}"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197224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5857E2-39E2-D949-AB67-E1C9ED6A5937}"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101385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5857E2-39E2-D949-AB67-E1C9ED6A5937}"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1708216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5857E2-39E2-D949-AB67-E1C9ED6A5937}"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1184649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5857E2-39E2-D949-AB67-E1C9ED6A5937}" type="datetimeFigureOut">
              <a:rPr lang="en-US" smtClean="0"/>
              <a:t>2/19/16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109115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5857E2-39E2-D949-AB67-E1C9ED6A5937}"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1670029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5857E2-39E2-D949-AB67-E1C9ED6A5937}" type="datetimeFigureOut">
              <a:rPr lang="en-US" smtClean="0"/>
              <a:t>2/19/16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580220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5857E2-39E2-D949-AB67-E1C9ED6A5937}" type="datetimeFigureOut">
              <a:rPr lang="en-US" smtClean="0"/>
              <a:t>2/19/16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50702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5857E2-39E2-D949-AB67-E1C9ED6A5937}" type="datetimeFigureOut">
              <a:rPr lang="en-US" smtClean="0"/>
              <a:t>2/19/16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175515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5857E2-39E2-D949-AB67-E1C9ED6A5937}"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110551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5857E2-39E2-D949-AB67-E1C9ED6A5937}" type="datetimeFigureOut">
              <a:rPr lang="en-US" smtClean="0"/>
              <a:t>2/19/16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08466C-0DB8-3540-B457-A364A9A084E6}" type="slidenum">
              <a:rPr lang="en-US" smtClean="0"/>
              <a:t>‹#›</a:t>
            </a:fld>
            <a:endParaRPr lang="en-US"/>
          </a:p>
        </p:txBody>
      </p:sp>
    </p:spTree>
    <p:extLst>
      <p:ext uri="{BB962C8B-B14F-4D97-AF65-F5344CB8AC3E}">
        <p14:creationId xmlns:p14="http://schemas.microsoft.com/office/powerpoint/2010/main" val="4019069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05857E2-39E2-D949-AB67-E1C9ED6A5937}" type="datetimeFigureOut">
              <a:rPr lang="en-US" smtClean="0"/>
              <a:t>2/19/16</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F08466C-0DB8-3540-B457-A364A9A084E6}" type="slidenum">
              <a:rPr lang="en-US" smtClean="0"/>
              <a:t>‹#›</a:t>
            </a:fld>
            <a:endParaRPr lang="en-US"/>
          </a:p>
        </p:txBody>
      </p:sp>
    </p:spTree>
    <p:extLst>
      <p:ext uri="{BB962C8B-B14F-4D97-AF65-F5344CB8AC3E}">
        <p14:creationId xmlns:p14="http://schemas.microsoft.com/office/powerpoint/2010/main" val="2939956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10" Type="http://schemas.openxmlformats.org/officeDocument/2006/relationships/image" Target="../media/image9.png"/><Relationship Id="rId11" Type="http://schemas.openxmlformats.org/officeDocument/2006/relationships/image" Target="../media/image10.emf"/><Relationship Id="rId12" Type="http://schemas.openxmlformats.org/officeDocument/2006/relationships/image" Target="../media/image11.emf"/><Relationship Id="rId13" Type="http://schemas.openxmlformats.org/officeDocument/2006/relationships/image" Target="../media/image12.emf"/><Relationship Id="rId14" Type="http://schemas.openxmlformats.org/officeDocument/2006/relationships/image" Target="../media/image13.png"/><Relationship Id="rId15" Type="http://schemas.openxmlformats.org/officeDocument/2006/relationships/image" Target="../media/image14.emf"/><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3" name="Round Same Side Corner Rectangle 2"/>
          <p:cNvSpPr/>
          <p:nvPr/>
        </p:nvSpPr>
        <p:spPr>
          <a:xfrm rot="10800000">
            <a:off x="461927" y="4191661"/>
            <a:ext cx="11116450" cy="27736135"/>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8146" y="4157521"/>
            <a:ext cx="11140232" cy="68450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Motivation</a:t>
            </a:r>
            <a:endParaRPr lang="en-US" dirty="0"/>
          </a:p>
        </p:txBody>
      </p:sp>
      <p:sp>
        <p:nvSpPr>
          <p:cNvPr id="10" name="Round Same Side Corner Rectangle 9"/>
          <p:cNvSpPr/>
          <p:nvPr/>
        </p:nvSpPr>
        <p:spPr>
          <a:xfrm rot="10800000">
            <a:off x="12096746" y="4157522"/>
            <a:ext cx="9665015" cy="15654475"/>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096744" y="4182242"/>
            <a:ext cx="9665017" cy="67474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Word Cloud</a:t>
            </a:r>
            <a:endParaRPr lang="en-US" dirty="0"/>
          </a:p>
        </p:txBody>
      </p:sp>
      <p:sp>
        <p:nvSpPr>
          <p:cNvPr id="18" name="Round Same Side Corner Rectangle 17"/>
          <p:cNvSpPr/>
          <p:nvPr/>
        </p:nvSpPr>
        <p:spPr>
          <a:xfrm rot="10800000">
            <a:off x="22447559" y="4110505"/>
            <a:ext cx="20529239" cy="1570148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447558" y="4125468"/>
            <a:ext cx="20529237" cy="71655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Promotion and Sales</a:t>
            </a:r>
            <a:endParaRPr lang="en-US" dirty="0"/>
          </a:p>
        </p:txBody>
      </p:sp>
      <p:sp>
        <p:nvSpPr>
          <p:cNvPr id="20" name="Round Same Side Corner Rectangle 19"/>
          <p:cNvSpPr/>
          <p:nvPr/>
        </p:nvSpPr>
        <p:spPr>
          <a:xfrm rot="10800000">
            <a:off x="12268197" y="20355355"/>
            <a:ext cx="30708601" cy="11572444"/>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2268197" y="20355356"/>
            <a:ext cx="30708602" cy="73152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 Techniques</a:t>
            </a:r>
            <a:endParaRPr lang="en-US" dirty="0"/>
          </a:p>
        </p:txBody>
      </p:sp>
      <p:sp>
        <p:nvSpPr>
          <p:cNvPr id="22" name="Rectangle 21"/>
          <p:cNvSpPr/>
          <p:nvPr/>
        </p:nvSpPr>
        <p:spPr>
          <a:xfrm>
            <a:off x="0" y="1"/>
            <a:ext cx="43891200" cy="323016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4643628" y="538020"/>
            <a:ext cx="34603944" cy="1941576"/>
          </a:xfrm>
          <a:prstGeom prst="rect">
            <a:avLst/>
          </a:prstGeom>
          <a:noFill/>
        </p:spPr>
        <p:txBody>
          <a:bodyPr wrap="square" rtlCol="0" anchor="ctr" anchorCtr="1">
            <a:spAutoFit/>
          </a:bodyPr>
          <a:lstStyle/>
          <a:p>
            <a:pPr algn="ctr"/>
            <a:r>
              <a:rPr lang="en-US" sz="7200" b="1" dirty="0">
                <a:solidFill>
                  <a:schemeClr val="bg1"/>
                </a:solidFill>
              </a:rPr>
              <a:t>2015 Top 100 Grossing Movie </a:t>
            </a:r>
            <a:r>
              <a:rPr lang="en-US" sz="7200" b="1" dirty="0" err="1">
                <a:solidFill>
                  <a:schemeClr val="bg1"/>
                </a:solidFill>
              </a:rPr>
              <a:t>Promostions</a:t>
            </a:r>
            <a:r>
              <a:rPr lang="en-US" sz="7200" b="1" dirty="0">
                <a:solidFill>
                  <a:schemeClr val="bg1"/>
                </a:solidFill>
              </a:rPr>
              <a:t> on Twitter</a:t>
            </a:r>
          </a:p>
          <a:p>
            <a:pPr algn="ctr"/>
            <a:r>
              <a:rPr lang="en-US" sz="4400" b="1" dirty="0" smtClean="0">
                <a:solidFill>
                  <a:schemeClr val="bg1"/>
                </a:solidFill>
              </a:rPr>
              <a:t>Hoang Duong </a:t>
            </a:r>
            <a:r>
              <a:rPr lang="en-US" sz="4400" b="1" dirty="0" err="1" smtClean="0">
                <a:solidFill>
                  <a:schemeClr val="bg1"/>
                </a:solidFill>
              </a:rPr>
              <a:t>Trong</a:t>
            </a:r>
            <a:r>
              <a:rPr lang="en-US" sz="4400" b="1" dirty="0" smtClean="0">
                <a:solidFill>
                  <a:schemeClr val="bg1"/>
                </a:solidFill>
              </a:rPr>
              <a:t>, </a:t>
            </a:r>
            <a:r>
              <a:rPr lang="en-US" sz="4400" b="1" dirty="0" err="1" smtClean="0">
                <a:solidFill>
                  <a:schemeClr val="bg1"/>
                </a:solidFill>
              </a:rPr>
              <a:t>Cenzhuo</a:t>
            </a:r>
            <a:r>
              <a:rPr lang="en-US" sz="4400" b="1" dirty="0" smtClean="0">
                <a:solidFill>
                  <a:schemeClr val="bg1"/>
                </a:solidFill>
              </a:rPr>
              <a:t> Yao, Lu Zhang, </a:t>
            </a:r>
            <a:r>
              <a:rPr lang="en-US" sz="4400" b="1" dirty="0" err="1" smtClean="0">
                <a:solidFill>
                  <a:schemeClr val="bg1"/>
                </a:solidFill>
              </a:rPr>
              <a:t>Luyun</a:t>
            </a:r>
            <a:r>
              <a:rPr lang="en-US" sz="4400" b="1" dirty="0" smtClean="0">
                <a:solidFill>
                  <a:schemeClr val="bg1"/>
                </a:solidFill>
              </a:rPr>
              <a:t> Zhao, </a:t>
            </a:r>
            <a:r>
              <a:rPr lang="en-US" sz="4400" b="1" dirty="0" err="1" smtClean="0">
                <a:solidFill>
                  <a:schemeClr val="bg1"/>
                </a:solidFill>
              </a:rPr>
              <a:t>Sicun</a:t>
            </a:r>
            <a:r>
              <a:rPr lang="en-US" sz="4400" b="1" dirty="0" smtClean="0">
                <a:solidFill>
                  <a:schemeClr val="bg1"/>
                </a:solidFill>
              </a:rPr>
              <a:t> Huang, Thibault </a:t>
            </a:r>
            <a:r>
              <a:rPr lang="en-US" sz="4400" b="1" dirty="0" err="1" smtClean="0">
                <a:solidFill>
                  <a:schemeClr val="bg1"/>
                </a:solidFill>
              </a:rPr>
              <a:t>Doutre</a:t>
            </a:r>
            <a:endParaRPr lang="en-US" sz="4400" b="1" dirty="0">
              <a:solidFill>
                <a:schemeClr val="bg1"/>
              </a:solidFill>
            </a:endParaRPr>
          </a:p>
        </p:txBody>
      </p:sp>
      <p:sp>
        <p:nvSpPr>
          <p:cNvPr id="24" name="Rectangle 23"/>
          <p:cNvSpPr/>
          <p:nvPr/>
        </p:nvSpPr>
        <p:spPr>
          <a:xfrm>
            <a:off x="0" y="3230167"/>
            <a:ext cx="43891200" cy="38399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458" y="332525"/>
            <a:ext cx="2565117" cy="2565117"/>
          </a:xfrm>
          <a:prstGeom prst="rect">
            <a:avLst/>
          </a:prstGeom>
        </p:spPr>
      </p:pic>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1678" y="332524"/>
            <a:ext cx="2565117" cy="2565117"/>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6173" y="6597935"/>
            <a:ext cx="7860960" cy="583299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4137" y="12144477"/>
            <a:ext cx="8012996" cy="6813513"/>
          </a:xfrm>
          <a:prstGeom prst="rect">
            <a:avLst/>
          </a:prstGeom>
        </p:spPr>
      </p:pic>
      <p:sp>
        <p:nvSpPr>
          <p:cNvPr id="30" name="TextBox 29"/>
          <p:cNvSpPr txBox="1"/>
          <p:nvPr/>
        </p:nvSpPr>
        <p:spPr>
          <a:xfrm>
            <a:off x="12268196" y="5109597"/>
            <a:ext cx="10000133" cy="1200329"/>
          </a:xfrm>
          <a:prstGeom prst="rect">
            <a:avLst/>
          </a:prstGeom>
          <a:noFill/>
        </p:spPr>
        <p:txBody>
          <a:bodyPr wrap="square" rtlCol="0">
            <a:spAutoFit/>
          </a:bodyPr>
          <a:lstStyle/>
          <a:p>
            <a:r>
              <a:rPr lang="en-US" sz="2400"/>
              <a:t>After counting the number of occurrences of words in tweets related to the official movies accounts in 2015, we obtain this cloud, where the size of the word is proportional to the frequency.</a:t>
            </a:r>
            <a:endParaRPr lang="en-US" sz="2400" dirty="0"/>
          </a:p>
        </p:txBody>
      </p:sp>
      <p:pic>
        <p:nvPicPr>
          <p:cNvPr id="32" name="Picture 31"/>
          <p:cNvPicPr>
            <a:picLocks noChangeAspect="1"/>
          </p:cNvPicPr>
          <p:nvPr/>
        </p:nvPicPr>
        <p:blipFill rotWithShape="1">
          <a:blip r:embed="rId5">
            <a:extLst>
              <a:ext uri="{28A0092B-C50C-407E-A947-70E740481C1C}">
                <a14:useLocalDpi xmlns:a14="http://schemas.microsoft.com/office/drawing/2010/main" val="0"/>
              </a:ext>
            </a:extLst>
          </a:blip>
          <a:srcRect t="1" r="3643" b="11858"/>
          <a:stretch/>
        </p:blipFill>
        <p:spPr>
          <a:xfrm>
            <a:off x="23597370" y="13522351"/>
            <a:ext cx="8306194" cy="5698435"/>
          </a:xfrm>
          <a:prstGeom prst="rect">
            <a:avLst/>
          </a:prstGeom>
        </p:spPr>
      </p:pic>
      <p:sp>
        <p:nvSpPr>
          <p:cNvPr id="33" name="TextBox 32"/>
          <p:cNvSpPr txBox="1"/>
          <p:nvPr/>
        </p:nvSpPr>
        <p:spPr>
          <a:xfrm>
            <a:off x="32712176" y="15378850"/>
            <a:ext cx="7843060" cy="1569660"/>
          </a:xfrm>
          <a:prstGeom prst="rect">
            <a:avLst/>
          </a:prstGeom>
          <a:noFill/>
        </p:spPr>
        <p:txBody>
          <a:bodyPr wrap="square" rtlCol="0">
            <a:spAutoFit/>
          </a:bodyPr>
          <a:lstStyle/>
          <a:p>
            <a:r>
              <a:rPr lang="en-US" sz="2400" dirty="0" smtClean="0"/>
              <a:t>● Distributors have </a:t>
            </a:r>
            <a:r>
              <a:rPr lang="en-US" sz="2400" dirty="0"/>
              <a:t>5-17 movies among the top 100 of 2015. </a:t>
            </a:r>
            <a:r>
              <a:rPr lang="en-US" sz="2400" dirty="0" smtClean="0"/>
              <a:t>● For each </a:t>
            </a:r>
            <a:r>
              <a:rPr lang="en-US" sz="2400" dirty="0"/>
              <a:t>distributor, it's normal that one or two popular movies dominates the number of followers of the whole group.</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29321" y="9794728"/>
            <a:ext cx="5204958" cy="4539749"/>
          </a:xfrm>
          <a:prstGeom prst="rect">
            <a:avLst/>
          </a:prstGeom>
        </p:spPr>
      </p:pic>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30259" y="5202122"/>
            <a:ext cx="5217776" cy="4056936"/>
          </a:xfrm>
          <a:prstGeom prst="rect">
            <a:avLst/>
          </a:prstGeom>
        </p:spPr>
      </p:pic>
      <p:pic>
        <p:nvPicPr>
          <p:cNvPr id="36" name="Picture 35"/>
          <p:cNvPicPr>
            <a:picLocks noChangeAspect="1"/>
          </p:cNvPicPr>
          <p:nvPr/>
        </p:nvPicPr>
        <p:blipFill rotWithShape="1">
          <a:blip r:embed="rId8">
            <a:extLst>
              <a:ext uri="{28A0092B-C50C-407E-A947-70E740481C1C}">
                <a14:useLocalDpi xmlns:a14="http://schemas.microsoft.com/office/drawing/2010/main" val="0"/>
              </a:ext>
            </a:extLst>
          </a:blip>
          <a:srcRect l="14493" t="22724" r="-2738" b="14066"/>
          <a:stretch/>
        </p:blipFill>
        <p:spPr>
          <a:xfrm>
            <a:off x="23758632" y="6768484"/>
            <a:ext cx="7048424" cy="6121000"/>
          </a:xfrm>
          <a:prstGeom prst="rect">
            <a:avLst/>
          </a:prstGeom>
        </p:spPr>
      </p:pic>
      <p:sp>
        <p:nvSpPr>
          <p:cNvPr id="37" name="TextBox 36"/>
          <p:cNvSpPr txBox="1"/>
          <p:nvPr/>
        </p:nvSpPr>
        <p:spPr>
          <a:xfrm>
            <a:off x="22889035" y="5202122"/>
            <a:ext cx="9989544" cy="1200329"/>
          </a:xfrm>
          <a:prstGeom prst="rect">
            <a:avLst/>
          </a:prstGeom>
          <a:noFill/>
        </p:spPr>
        <p:txBody>
          <a:bodyPr wrap="square" rtlCol="0">
            <a:spAutoFit/>
          </a:bodyPr>
          <a:lstStyle/>
          <a:p>
            <a:r>
              <a:rPr lang="en-US" sz="2400" dirty="0" smtClean="0"/>
              <a:t>The </a:t>
            </a:r>
            <a:r>
              <a:rPr lang="en-US" sz="2400" b="1" dirty="0" err="1"/>
              <a:t>C</a:t>
            </a:r>
            <a:r>
              <a:rPr lang="en-US" sz="2400" b="1" dirty="0" err="1" smtClean="0"/>
              <a:t>orrelogram</a:t>
            </a:r>
            <a:r>
              <a:rPr lang="en-US" sz="2400" b="1" dirty="0" smtClean="0"/>
              <a:t> </a:t>
            </a:r>
            <a:r>
              <a:rPr lang="en-US" sz="2400" dirty="0" smtClean="0"/>
              <a:t>shows there are strong positive correlations between:</a:t>
            </a:r>
          </a:p>
          <a:p>
            <a:r>
              <a:rPr lang="en-US" sz="2400" dirty="0" smtClean="0"/>
              <a:t>●         </a:t>
            </a:r>
            <a:r>
              <a:rPr lang="en-US" sz="2200" dirty="0" smtClean="0"/>
              <a:t>number of followers of the movie on Twitter and movie’s box office sales</a:t>
            </a:r>
          </a:p>
          <a:p>
            <a:r>
              <a:rPr lang="en-US" sz="2200" dirty="0" smtClean="0"/>
              <a:t>●          number of reviews of the movie on IMDB and movie’s box office sales </a:t>
            </a:r>
            <a:endParaRPr lang="en-US" sz="2200" dirty="0"/>
          </a:p>
        </p:txBody>
      </p:sp>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66633" y="5583808"/>
            <a:ext cx="374242" cy="340220"/>
          </a:xfrm>
          <a:prstGeom prst="rect">
            <a:avLst/>
          </a:prstGeom>
        </p:spPr>
      </p:pic>
      <p:pic>
        <p:nvPicPr>
          <p:cNvPr id="38" name="Picture 37"/>
          <p:cNvPicPr>
            <a:picLocks noChangeAspect="1"/>
          </p:cNvPicPr>
          <p:nvPr/>
        </p:nvPicPr>
        <p:blipFill rotWithShape="1">
          <a:blip r:embed="rId10">
            <a:extLst>
              <a:ext uri="{28A0092B-C50C-407E-A947-70E740481C1C}">
                <a14:useLocalDpi xmlns:a14="http://schemas.microsoft.com/office/drawing/2010/main" val="0"/>
              </a:ext>
            </a:extLst>
          </a:blip>
          <a:srcRect l="1290" t="8315" r="14079" b="6341"/>
          <a:stretch/>
        </p:blipFill>
        <p:spPr>
          <a:xfrm>
            <a:off x="23179242" y="5998471"/>
            <a:ext cx="549025" cy="413641"/>
          </a:xfrm>
          <a:prstGeom prst="rect">
            <a:avLst/>
          </a:prstGeom>
        </p:spPr>
      </p:pic>
      <p:sp>
        <p:nvSpPr>
          <p:cNvPr id="40" name="TextBox 39"/>
          <p:cNvSpPr txBox="1"/>
          <p:nvPr/>
        </p:nvSpPr>
        <p:spPr>
          <a:xfrm>
            <a:off x="37647593" y="5583808"/>
            <a:ext cx="5192594" cy="3416320"/>
          </a:xfrm>
          <a:prstGeom prst="rect">
            <a:avLst/>
          </a:prstGeom>
          <a:noFill/>
        </p:spPr>
        <p:txBody>
          <a:bodyPr wrap="square" rtlCol="0">
            <a:spAutoFit/>
          </a:bodyPr>
          <a:lstStyle/>
          <a:p>
            <a:r>
              <a:rPr lang="en-US" sz="2400" dirty="0"/>
              <a:t>● </a:t>
            </a:r>
            <a:r>
              <a:rPr lang="en-US" sz="2400" dirty="0" smtClean="0"/>
              <a:t>Confirmed: </a:t>
            </a:r>
          </a:p>
          <a:p>
            <a:r>
              <a:rPr lang="en-US" sz="2400" dirty="0"/>
              <a:t> </a:t>
            </a:r>
            <a:r>
              <a:rPr lang="en-US" sz="2400" dirty="0" smtClean="0"/>
              <a:t>   They are positively correlated </a:t>
            </a:r>
          </a:p>
          <a:p>
            <a:r>
              <a:rPr lang="en-US" sz="2400" dirty="0" smtClean="0"/>
              <a:t>● Predictable Outliers: </a:t>
            </a:r>
          </a:p>
          <a:p>
            <a:r>
              <a:rPr lang="en-US" sz="2400" dirty="0" smtClean="0"/>
              <a:t>    Ted2 </a:t>
            </a:r>
            <a:r>
              <a:rPr lang="en-US" sz="2400" dirty="0"/>
              <a:t>has lots of followers on Twitter but </a:t>
            </a:r>
            <a:r>
              <a:rPr lang="en-US" sz="2400" dirty="0" smtClean="0"/>
              <a:t>the </a:t>
            </a:r>
            <a:r>
              <a:rPr lang="en-US" sz="2400" dirty="0"/>
              <a:t>sale </a:t>
            </a:r>
            <a:r>
              <a:rPr lang="en-US" sz="2400" dirty="0" smtClean="0"/>
              <a:t>was </a:t>
            </a:r>
            <a:r>
              <a:rPr lang="en-US" sz="2400" dirty="0"/>
              <a:t>really low, </a:t>
            </a:r>
            <a:r>
              <a:rPr lang="en-US" sz="2400" dirty="0" smtClean="0"/>
              <a:t>one explanation is that people </a:t>
            </a:r>
            <a:r>
              <a:rPr lang="en-US" sz="2400" dirty="0"/>
              <a:t>have high expectation on this movie based on the performance of Ted1, however it turned out to be a bad movie</a:t>
            </a:r>
            <a:endParaRPr lang="en-US" sz="2400" dirty="0" smtClean="0"/>
          </a:p>
        </p:txBody>
      </p:sp>
      <p:sp>
        <p:nvSpPr>
          <p:cNvPr id="41" name="TextBox 40"/>
          <p:cNvSpPr txBox="1"/>
          <p:nvPr/>
        </p:nvSpPr>
        <p:spPr>
          <a:xfrm>
            <a:off x="37565826" y="10331533"/>
            <a:ext cx="5244607" cy="3416320"/>
          </a:xfrm>
          <a:prstGeom prst="rect">
            <a:avLst/>
          </a:prstGeom>
          <a:noFill/>
        </p:spPr>
        <p:txBody>
          <a:bodyPr wrap="square" rtlCol="0">
            <a:spAutoFit/>
          </a:bodyPr>
          <a:lstStyle/>
          <a:p>
            <a:r>
              <a:rPr lang="en-US" sz="2400" dirty="0" smtClean="0"/>
              <a:t>● Confirmed:</a:t>
            </a:r>
          </a:p>
          <a:p>
            <a:r>
              <a:rPr lang="en-US" sz="2400" dirty="0"/>
              <a:t> </a:t>
            </a:r>
            <a:r>
              <a:rPr lang="zh-CN" altLang="en-US" sz="2400" dirty="0" smtClean="0"/>
              <a:t>   </a:t>
            </a:r>
            <a:r>
              <a:rPr lang="en-US" sz="2400" dirty="0" smtClean="0"/>
              <a:t>They </a:t>
            </a:r>
            <a:r>
              <a:rPr lang="en-US" sz="2400" dirty="0"/>
              <a:t>are positively correlated </a:t>
            </a:r>
            <a:endParaRPr lang="en-US" sz="2400" dirty="0" smtClean="0"/>
          </a:p>
          <a:p>
            <a:r>
              <a:rPr lang="en-US" sz="2400" dirty="0" smtClean="0"/>
              <a:t>●</a:t>
            </a:r>
            <a:r>
              <a:rPr lang="zh-CN" altLang="en-US" sz="2400" dirty="0" smtClean="0"/>
              <a:t> </a:t>
            </a:r>
            <a:r>
              <a:rPr lang="en-US" altLang="zh-CN" sz="2400" dirty="0" smtClean="0"/>
              <a:t>Predictable Outliers:</a:t>
            </a:r>
          </a:p>
          <a:p>
            <a:r>
              <a:rPr lang="en-US" sz="2400" dirty="0" smtClean="0"/>
              <a:t>     The cluster contains four cartoon movies, the </a:t>
            </a:r>
            <a:r>
              <a:rPr lang="en-US" sz="2400" dirty="0"/>
              <a:t>majority audience </a:t>
            </a:r>
            <a:r>
              <a:rPr lang="en-US" sz="2400" dirty="0" smtClean="0"/>
              <a:t>of which are children.</a:t>
            </a:r>
            <a:r>
              <a:rPr lang="zh-CN" altLang="en-US" sz="2400" dirty="0" smtClean="0"/>
              <a:t> </a:t>
            </a:r>
            <a:r>
              <a:rPr lang="en-US" sz="2400" dirty="0" smtClean="0"/>
              <a:t>Therefore</a:t>
            </a:r>
            <a:r>
              <a:rPr lang="en-US" sz="2400" dirty="0"/>
              <a:t>, it makes sense that they don’t get so many reviews while have a good performance on sales.</a:t>
            </a:r>
            <a:endParaRPr lang="en-US" sz="2400" dirty="0" smtClean="0"/>
          </a:p>
          <a:p>
            <a:endParaRPr lang="en-US" sz="2400" dirty="0"/>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07348" y="21792780"/>
            <a:ext cx="7554413" cy="5665810"/>
          </a:xfrm>
          <a:prstGeom prst="rect">
            <a:avLst/>
          </a:prstGeom>
        </p:spPr>
      </p:pic>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88631" y="21210733"/>
            <a:ext cx="8004415" cy="4637937"/>
          </a:xfrm>
          <a:prstGeom prst="rect">
            <a:avLst/>
          </a:prstGeom>
        </p:spPr>
      </p:pic>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381809" y="21583216"/>
            <a:ext cx="7948783" cy="5114333"/>
          </a:xfrm>
          <a:prstGeom prst="rect">
            <a:avLst/>
          </a:prstGeom>
        </p:spPr>
      </p:pic>
      <p:sp>
        <p:nvSpPr>
          <p:cNvPr id="45" name="TextBox 44"/>
          <p:cNvSpPr txBox="1"/>
          <p:nvPr/>
        </p:nvSpPr>
        <p:spPr>
          <a:xfrm>
            <a:off x="14630995" y="28225448"/>
            <a:ext cx="7130766" cy="1200329"/>
          </a:xfrm>
          <a:prstGeom prst="rect">
            <a:avLst/>
          </a:prstGeom>
          <a:noFill/>
        </p:spPr>
        <p:txBody>
          <a:bodyPr wrap="square" rtlCol="0">
            <a:spAutoFit/>
          </a:bodyPr>
          <a:lstStyle/>
          <a:p>
            <a:r>
              <a:rPr lang="en-US" sz="2400" dirty="0"/>
              <a:t>Running k-means on first 10 Principle Components, the conclusion is that there are six outliers who always spam while other seems to have similar </a:t>
            </a:r>
            <a:r>
              <a:rPr lang="en-US" sz="2400"/>
              <a:t>promotion </a:t>
            </a:r>
            <a:r>
              <a:rPr lang="en-US" sz="2400" smtClean="0"/>
              <a:t>style</a:t>
            </a:r>
            <a:endParaRPr lang="en-US" dirty="0"/>
          </a:p>
        </p:txBody>
      </p:sp>
      <p:sp>
        <p:nvSpPr>
          <p:cNvPr id="46" name="TextBox 45"/>
          <p:cNvSpPr txBox="1"/>
          <p:nvPr/>
        </p:nvSpPr>
        <p:spPr>
          <a:xfrm>
            <a:off x="24599826" y="26749028"/>
            <a:ext cx="8343845" cy="830997"/>
          </a:xfrm>
          <a:prstGeom prst="rect">
            <a:avLst/>
          </a:prstGeom>
          <a:noFill/>
        </p:spPr>
        <p:txBody>
          <a:bodyPr wrap="square" rtlCol="0">
            <a:spAutoFit/>
          </a:bodyPr>
          <a:lstStyle/>
          <a:p>
            <a:r>
              <a:rPr lang="en-US" sz="2400" dirty="0" smtClean="0"/>
              <a:t>Result: Most </a:t>
            </a:r>
            <a:r>
              <a:rPr lang="en-US" sz="2400" dirty="0"/>
              <a:t>positive and negative words, as measured by their correlation with positive and negative tweets. </a:t>
            </a:r>
          </a:p>
        </p:txBody>
      </p:sp>
      <p:sp>
        <p:nvSpPr>
          <p:cNvPr id="47" name="TextBox 46"/>
          <p:cNvSpPr txBox="1"/>
          <p:nvPr/>
        </p:nvSpPr>
        <p:spPr>
          <a:xfrm>
            <a:off x="24599826" y="27664808"/>
            <a:ext cx="8343845" cy="4154984"/>
          </a:xfrm>
          <a:prstGeom prst="rect">
            <a:avLst/>
          </a:prstGeom>
          <a:noFill/>
        </p:spPr>
        <p:txBody>
          <a:bodyPr wrap="square" rtlCol="0">
            <a:spAutoFit/>
          </a:bodyPr>
          <a:lstStyle/>
          <a:p>
            <a:r>
              <a:rPr lang="en-US" sz="2400" dirty="0"/>
              <a:t>We obtain a label dataset from Sentiment140.com, containing 1.5 million tweets with label of 0 for negative, and 1 for positive. We then construct the bag of words matrix, with a vocabulary of 5000 words. We then rank the words by their correlation with the sentiment label to find the most negative and most positive words. We note one interesting fact that beside obvious positive words like “happy“, “</a:t>
            </a:r>
            <a:r>
              <a:rPr lang="en-US" sz="2400" dirty="0" err="1"/>
              <a:t>haha</a:t>
            </a:r>
            <a:r>
              <a:rPr lang="en-US" sz="2400" dirty="0"/>
              <a:t>”, “lol”, word about other people and showing appreciation like “your”, “you’re”, and “thank” are also associated with positive tweets. On the other hand, words talking about oneself such as “I”, “me”, “my” are more associated with negative tweets.</a:t>
            </a:r>
            <a:endParaRPr lang="en-US" sz="2400" dirty="0"/>
          </a:p>
        </p:txBody>
      </p:sp>
      <p:sp>
        <p:nvSpPr>
          <p:cNvPr id="48" name="TextBox 47"/>
          <p:cNvSpPr txBox="1"/>
          <p:nvPr/>
        </p:nvSpPr>
        <p:spPr>
          <a:xfrm>
            <a:off x="34950640" y="26392027"/>
            <a:ext cx="6880398" cy="4524315"/>
          </a:xfrm>
          <a:prstGeom prst="rect">
            <a:avLst/>
          </a:prstGeom>
          <a:noFill/>
        </p:spPr>
        <p:txBody>
          <a:bodyPr wrap="square" rtlCol="0">
            <a:spAutoFit/>
          </a:bodyPr>
          <a:lstStyle/>
          <a:p>
            <a:r>
              <a:rPr lang="en-US" sz="2400" dirty="0" smtClean="0"/>
              <a:t>Sentiment </a:t>
            </a:r>
            <a:r>
              <a:rPr lang="en-US" sz="2400" dirty="0"/>
              <a:t>of different Twitter keywords using text-</a:t>
            </a:r>
            <a:r>
              <a:rPr lang="en-US" sz="2400" dirty="0" err="1"/>
              <a:t>processing.com</a:t>
            </a:r>
            <a:r>
              <a:rPr lang="en-US" sz="2400" dirty="0"/>
              <a:t> API. </a:t>
            </a:r>
            <a:r>
              <a:rPr lang="en-US" sz="2400" dirty="0" smtClean="0"/>
              <a:t>We </a:t>
            </a:r>
            <a:r>
              <a:rPr lang="en-US" sz="2400" dirty="0"/>
              <a:t>run our own Random Forest algorithm on the labeled dataset to and obtain a 75% accuracy on classifying positive and negative tweets. Due to the not so perfect accuracy, we use a trained model obtained from text-</a:t>
            </a:r>
            <a:r>
              <a:rPr lang="en-US" sz="2400" dirty="0" err="1"/>
              <a:t>propressing.com</a:t>
            </a:r>
            <a:r>
              <a:rPr lang="en-US" sz="2400" dirty="0"/>
              <a:t> instead. This model can classify a tweet along two dimension, whether it is negative or positive, and whether the sentiment is neutral or intense. Basically, if the intense score is less than 0.5, it is classified as neutral tweet. Otherwise, it is classified as positive or negative depending on the positivity score.</a:t>
            </a:r>
            <a:endParaRPr lang="en-US" sz="2400" dirty="0"/>
          </a:p>
        </p:txBody>
      </p:sp>
      <p:sp>
        <p:nvSpPr>
          <p:cNvPr id="50" name="Rectangle 49"/>
          <p:cNvSpPr/>
          <p:nvPr/>
        </p:nvSpPr>
        <p:spPr>
          <a:xfrm>
            <a:off x="470955" y="22045665"/>
            <a:ext cx="11107423" cy="73152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Source</a:t>
            </a:r>
            <a:endParaRPr lang="en-US" dirty="0"/>
          </a:p>
        </p:txBody>
      </p:sp>
      <p:sp>
        <p:nvSpPr>
          <p:cNvPr id="51" name="TextBox 50"/>
          <p:cNvSpPr txBox="1"/>
          <p:nvPr/>
        </p:nvSpPr>
        <p:spPr>
          <a:xfrm>
            <a:off x="856217" y="23355552"/>
            <a:ext cx="10506578" cy="1569660"/>
          </a:xfrm>
          <a:prstGeom prst="rect">
            <a:avLst/>
          </a:prstGeom>
          <a:noFill/>
        </p:spPr>
        <p:txBody>
          <a:bodyPr wrap="square" rtlCol="0">
            <a:spAutoFit/>
          </a:bodyPr>
          <a:lstStyle/>
          <a:p>
            <a:r>
              <a:rPr lang="en-US" sz="2400" dirty="0"/>
              <a:t>● </a:t>
            </a:r>
            <a:r>
              <a:rPr lang="en-US" sz="2400" b="1" dirty="0" smtClean="0"/>
              <a:t>Twitter REST API: </a:t>
            </a:r>
            <a:r>
              <a:rPr lang="en-US" sz="2400" dirty="0"/>
              <a:t>timelines and user info from the </a:t>
            </a:r>
            <a:r>
              <a:rPr lang="en-US" sz="2400" dirty="0" smtClean="0"/>
              <a:t>89 official </a:t>
            </a:r>
            <a:r>
              <a:rPr lang="en-US" sz="2400" dirty="0"/>
              <a:t>movie accounts</a:t>
            </a:r>
            <a:endParaRPr lang="en-US" sz="2400" dirty="0" smtClean="0"/>
          </a:p>
          <a:p>
            <a:r>
              <a:rPr lang="en-US" sz="2400" dirty="0"/>
              <a:t>● </a:t>
            </a:r>
            <a:r>
              <a:rPr lang="en-US" sz="2400" b="1" dirty="0" smtClean="0"/>
              <a:t>Twitter </a:t>
            </a:r>
            <a:r>
              <a:rPr lang="en-US" sz="2400" b="1" dirty="0" err="1" smtClean="0"/>
              <a:t>Achiver</a:t>
            </a:r>
            <a:r>
              <a:rPr lang="en-US" sz="2400" b="1" dirty="0" smtClean="0"/>
              <a:t> Search API: </a:t>
            </a:r>
            <a:r>
              <a:rPr lang="en-US" sz="2400" dirty="0"/>
              <a:t>public opinions about the </a:t>
            </a:r>
            <a:r>
              <a:rPr lang="en-US" sz="2400" dirty="0" smtClean="0"/>
              <a:t>89 movies</a:t>
            </a:r>
          </a:p>
          <a:p>
            <a:r>
              <a:rPr lang="en-US" sz="2400" dirty="0"/>
              <a:t>● </a:t>
            </a:r>
            <a:r>
              <a:rPr lang="en-US" sz="2400" b="1" dirty="0" smtClean="0"/>
              <a:t>The-</a:t>
            </a:r>
            <a:r>
              <a:rPr lang="en-US" sz="2400" b="1" dirty="0" err="1" smtClean="0"/>
              <a:t>numbers.com</a:t>
            </a:r>
            <a:r>
              <a:rPr lang="en-US" sz="2400" b="1" dirty="0" smtClean="0"/>
              <a:t>: </a:t>
            </a:r>
            <a:r>
              <a:rPr lang="en-US" sz="2400" dirty="0"/>
              <a:t>the top </a:t>
            </a:r>
            <a:r>
              <a:rPr lang="en-US" sz="2400" dirty="0" smtClean="0"/>
              <a:t>100 grossing </a:t>
            </a:r>
            <a:r>
              <a:rPr lang="en-US" sz="2400" dirty="0"/>
              <a:t>movies of </a:t>
            </a:r>
            <a:r>
              <a:rPr lang="en-US" sz="2400" dirty="0" smtClean="0"/>
              <a:t>2015 and sales performance</a:t>
            </a:r>
          </a:p>
          <a:p>
            <a:r>
              <a:rPr lang="en-US" sz="2400" dirty="0"/>
              <a:t>● </a:t>
            </a:r>
            <a:r>
              <a:rPr lang="en-US" sz="2400" b="1" dirty="0" smtClean="0"/>
              <a:t>IMDB: </a:t>
            </a:r>
            <a:r>
              <a:rPr lang="en-US" sz="2400" dirty="0" smtClean="0"/>
              <a:t>rating and reviews information about the 89 movies</a:t>
            </a:r>
            <a:endParaRPr lang="en-US" sz="2400" dirty="0"/>
          </a:p>
        </p:txBody>
      </p:sp>
      <p:sp>
        <p:nvSpPr>
          <p:cNvPr id="52" name="TextBox 51"/>
          <p:cNvSpPr txBox="1"/>
          <p:nvPr/>
        </p:nvSpPr>
        <p:spPr>
          <a:xfrm>
            <a:off x="856217" y="5109597"/>
            <a:ext cx="10513066" cy="1200329"/>
          </a:xfrm>
          <a:prstGeom prst="rect">
            <a:avLst/>
          </a:prstGeom>
          <a:noFill/>
        </p:spPr>
        <p:txBody>
          <a:bodyPr wrap="square" rtlCol="0">
            <a:spAutoFit/>
          </a:bodyPr>
          <a:lstStyle/>
          <a:p>
            <a:r>
              <a:rPr lang="en-US" sz="2400" dirty="0" smtClean="0"/>
              <a:t>Twitter is a free online platform which reaches out to 300 millions users around the world at anytime. Movie Distributors may think: is </a:t>
            </a:r>
            <a:r>
              <a:rPr lang="en-US" sz="2400" dirty="0"/>
              <a:t>Twitter </a:t>
            </a:r>
            <a:r>
              <a:rPr lang="en-US" sz="2400" dirty="0" smtClean="0"/>
              <a:t>an ideal platform </a:t>
            </a:r>
            <a:r>
              <a:rPr lang="en-US" sz="2400" dirty="0"/>
              <a:t>to promote </a:t>
            </a:r>
            <a:r>
              <a:rPr lang="en-US" sz="2400" dirty="0" smtClean="0"/>
              <a:t>movies? </a:t>
            </a:r>
            <a:endParaRPr lang="en-US" sz="2400" dirty="0"/>
          </a:p>
        </p:txBody>
      </p:sp>
      <p:pic>
        <p:nvPicPr>
          <p:cNvPr id="54" name="Picture 5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6331" y="6059160"/>
            <a:ext cx="4226886" cy="3656511"/>
          </a:xfrm>
          <a:prstGeom prst="rect">
            <a:avLst/>
          </a:prstGeom>
        </p:spPr>
      </p:pic>
      <p:pic>
        <p:nvPicPr>
          <p:cNvPr id="53" name="Picture 52"/>
          <p:cNvPicPr>
            <a:picLocks noChangeAspect="1"/>
          </p:cNvPicPr>
          <p:nvPr/>
        </p:nvPicPr>
        <p:blipFill rotWithShape="1">
          <a:blip r:embed="rId15">
            <a:extLst>
              <a:ext uri="{28A0092B-C50C-407E-A947-70E740481C1C}">
                <a14:useLocalDpi xmlns:a14="http://schemas.microsoft.com/office/drawing/2010/main" val="0"/>
              </a:ext>
            </a:extLst>
          </a:blip>
          <a:srcRect l="-5149" r="5149"/>
          <a:stretch/>
        </p:blipFill>
        <p:spPr>
          <a:xfrm>
            <a:off x="1450278" y="6656148"/>
            <a:ext cx="4106023" cy="3172836"/>
          </a:xfrm>
          <a:prstGeom prst="rect">
            <a:avLst/>
          </a:prstGeom>
        </p:spPr>
      </p:pic>
      <p:sp>
        <p:nvSpPr>
          <p:cNvPr id="55" name="TextBox 54"/>
          <p:cNvSpPr txBox="1"/>
          <p:nvPr/>
        </p:nvSpPr>
        <p:spPr>
          <a:xfrm>
            <a:off x="856217" y="10361103"/>
            <a:ext cx="10513066" cy="2308324"/>
          </a:xfrm>
          <a:prstGeom prst="rect">
            <a:avLst/>
          </a:prstGeom>
          <a:noFill/>
        </p:spPr>
        <p:txBody>
          <a:bodyPr wrap="square" rtlCol="0">
            <a:spAutoFit/>
          </a:bodyPr>
          <a:lstStyle/>
          <a:p>
            <a:r>
              <a:rPr lang="en-US" sz="2400" dirty="0" smtClean="0"/>
              <a:t>The official </a:t>
            </a:r>
            <a:r>
              <a:rPr lang="en-US" sz="2400" dirty="0"/>
              <a:t>twitter accounts for the top-grossing movie of each year is increasing, and in year 2015, there are 89 movies out of 100 that have official twitter account to promote their movie, among which there are 0.3 M tweets, 6M favorites, 8M retweets and 11M followers online. </a:t>
            </a:r>
            <a:r>
              <a:rPr lang="en-US" sz="2400" dirty="0" smtClean="0"/>
              <a:t> Therefore, the data here shows that  Twitter </a:t>
            </a:r>
            <a:r>
              <a:rPr lang="en-US" sz="2400" dirty="0"/>
              <a:t>is a giant and growing market full of potential </a:t>
            </a:r>
            <a:r>
              <a:rPr lang="en-US" sz="2400" dirty="0" smtClean="0"/>
              <a:t>audience, which </a:t>
            </a:r>
            <a:r>
              <a:rPr lang="en-US" sz="2400" dirty="0"/>
              <a:t>makes promoting movies on twitter becomes really important.</a:t>
            </a:r>
          </a:p>
        </p:txBody>
      </p:sp>
      <p:sp>
        <p:nvSpPr>
          <p:cNvPr id="56" name="Rectangle 55"/>
          <p:cNvSpPr/>
          <p:nvPr/>
        </p:nvSpPr>
        <p:spPr>
          <a:xfrm>
            <a:off x="470955" y="12897817"/>
            <a:ext cx="11107423" cy="72875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Objective</a:t>
            </a:r>
            <a:endParaRPr lang="en-US" dirty="0"/>
          </a:p>
        </p:txBody>
      </p:sp>
      <p:sp>
        <p:nvSpPr>
          <p:cNvPr id="57" name="TextBox 56"/>
          <p:cNvSpPr txBox="1"/>
          <p:nvPr/>
        </p:nvSpPr>
        <p:spPr>
          <a:xfrm>
            <a:off x="856217" y="18042704"/>
            <a:ext cx="10506578" cy="4154984"/>
          </a:xfrm>
          <a:prstGeom prst="rect">
            <a:avLst/>
          </a:prstGeom>
          <a:noFill/>
        </p:spPr>
        <p:txBody>
          <a:bodyPr wrap="square" rtlCol="0">
            <a:spAutoFit/>
          </a:bodyPr>
          <a:lstStyle/>
          <a:p>
            <a:r>
              <a:rPr lang="en-US" sz="2400" dirty="0" smtClean="0"/>
              <a:t>We already know Twitter is an ideal platform to promote movie, now how should the movie distributor use this source effectively to make the movie success? Here, </a:t>
            </a:r>
            <a:endParaRPr lang="en-US" sz="2400" dirty="0"/>
          </a:p>
          <a:p>
            <a:r>
              <a:rPr lang="en-US" sz="2400" dirty="0" smtClean="0"/>
              <a:t>We proposed to evaluate </a:t>
            </a:r>
            <a:r>
              <a:rPr lang="en-US" sz="2400" b="1" dirty="0" smtClean="0"/>
              <a:t>how the movies promotion </a:t>
            </a:r>
            <a:r>
              <a:rPr lang="en-US" sz="2400" b="1" dirty="0"/>
              <a:t>on Twitter affects the </a:t>
            </a:r>
            <a:r>
              <a:rPr lang="en-US" sz="2400" b="1" dirty="0" smtClean="0"/>
              <a:t>Box office sales</a:t>
            </a:r>
            <a:r>
              <a:rPr lang="en-US" sz="2400" dirty="0" smtClean="0"/>
              <a:t>. To </a:t>
            </a:r>
            <a:r>
              <a:rPr lang="en-US" sz="2400" dirty="0"/>
              <a:t>do so, we </a:t>
            </a:r>
            <a:r>
              <a:rPr lang="en-US" sz="2400" dirty="0" smtClean="0"/>
              <a:t>analyzed the </a:t>
            </a:r>
            <a:r>
              <a:rPr lang="en-US" sz="2400" b="1" dirty="0" smtClean="0"/>
              <a:t>89 movies out of the top 100 grossing movie of 2015 who have the official Twitter account </a:t>
            </a:r>
            <a:r>
              <a:rPr lang="en-US" sz="2400" dirty="0" smtClean="0"/>
              <a:t>and raised </a:t>
            </a:r>
            <a:r>
              <a:rPr lang="en-US" sz="2400" dirty="0"/>
              <a:t>several </a:t>
            </a:r>
            <a:r>
              <a:rPr lang="en-US" sz="2400" dirty="0" smtClean="0"/>
              <a:t>questions:</a:t>
            </a:r>
          </a:p>
          <a:p>
            <a:r>
              <a:rPr lang="en-US" sz="2400" dirty="0" smtClean="0"/>
              <a:t> </a:t>
            </a:r>
            <a:endParaRPr lang="en-US" sz="2400" dirty="0"/>
          </a:p>
          <a:p>
            <a:r>
              <a:rPr lang="en-US" sz="2400" dirty="0"/>
              <a:t>● </a:t>
            </a:r>
            <a:r>
              <a:rPr lang="en-US" sz="2400" dirty="0" smtClean="0"/>
              <a:t>What </a:t>
            </a:r>
            <a:r>
              <a:rPr lang="en-US" sz="2400" dirty="0"/>
              <a:t>are the most frequently used </a:t>
            </a:r>
            <a:r>
              <a:rPr lang="en-US" sz="2400" dirty="0" smtClean="0"/>
              <a:t>words by distributors? The top </a:t>
            </a:r>
            <a:r>
              <a:rPr lang="en-US" sz="2400" dirty="0"/>
              <a:t>10 hashtags? </a:t>
            </a:r>
          </a:p>
          <a:p>
            <a:r>
              <a:rPr lang="en-US" sz="2400" dirty="0"/>
              <a:t>● </a:t>
            </a:r>
            <a:r>
              <a:rPr lang="en-US" sz="2400" dirty="0" smtClean="0"/>
              <a:t>What are the different promotion styles used by distributors? </a:t>
            </a:r>
          </a:p>
          <a:p>
            <a:r>
              <a:rPr lang="en-US" sz="2400" dirty="0" smtClean="0"/>
              <a:t>● How are the Twitter/IMDB account features related to Box office performance</a:t>
            </a:r>
            <a:r>
              <a:rPr lang="en-US" sz="2400" dirty="0"/>
              <a:t>? </a:t>
            </a:r>
          </a:p>
          <a:p>
            <a:r>
              <a:rPr lang="en-US" sz="2400" dirty="0"/>
              <a:t>● </a:t>
            </a:r>
            <a:r>
              <a:rPr lang="en-US" sz="2400" dirty="0" smtClean="0"/>
              <a:t>What are the public </a:t>
            </a:r>
            <a:r>
              <a:rPr lang="en-US" sz="2400" dirty="0"/>
              <a:t>opinions on these </a:t>
            </a:r>
            <a:r>
              <a:rPr lang="en-US" sz="2400" dirty="0" smtClean="0"/>
              <a:t>movies? </a:t>
            </a:r>
            <a:endParaRPr lang="en-US" sz="2400" dirty="0"/>
          </a:p>
          <a:p>
            <a:endParaRPr lang="en-US" sz="2400" dirty="0"/>
          </a:p>
        </p:txBody>
      </p:sp>
      <p:pic>
        <p:nvPicPr>
          <p:cNvPr id="58" name="Picture 57"/>
          <p:cNvPicPr>
            <a:picLocks noChangeAspect="1"/>
          </p:cNvPicPr>
          <p:nvPr/>
        </p:nvPicPr>
        <p:blipFill rotWithShape="1">
          <a:blip r:embed="rId16">
            <a:extLst>
              <a:ext uri="{28A0092B-C50C-407E-A947-70E740481C1C}">
                <a14:useLocalDpi xmlns:a14="http://schemas.microsoft.com/office/drawing/2010/main" val="0"/>
              </a:ext>
            </a:extLst>
          </a:blip>
          <a:srcRect t="-16779" b="16779"/>
          <a:stretch/>
        </p:blipFill>
        <p:spPr>
          <a:xfrm>
            <a:off x="1013717" y="13329430"/>
            <a:ext cx="10058400" cy="4525411"/>
          </a:xfrm>
          <a:prstGeom prst="rect">
            <a:avLst/>
          </a:prstGeom>
        </p:spPr>
      </p:pic>
      <p:pic>
        <p:nvPicPr>
          <p:cNvPr id="62" name="Shape 122"/>
          <p:cNvPicPr preferRelativeResize="0"/>
          <p:nvPr/>
        </p:nvPicPr>
        <p:blipFill rotWithShape="1">
          <a:blip r:embed="rId17">
            <a:alphaModFix/>
          </a:blip>
          <a:srcRect/>
          <a:stretch/>
        </p:blipFill>
        <p:spPr>
          <a:xfrm>
            <a:off x="1013717" y="25390983"/>
            <a:ext cx="3629911" cy="3367391"/>
          </a:xfrm>
          <a:prstGeom prst="rect">
            <a:avLst/>
          </a:prstGeom>
          <a:noFill/>
          <a:ln>
            <a:noFill/>
          </a:ln>
        </p:spPr>
      </p:pic>
      <p:pic>
        <p:nvPicPr>
          <p:cNvPr id="63" name="Shape 123"/>
          <p:cNvPicPr preferRelativeResize="0"/>
          <p:nvPr/>
        </p:nvPicPr>
        <p:blipFill rotWithShape="1">
          <a:blip r:embed="rId18">
            <a:alphaModFix/>
          </a:blip>
          <a:srcRect/>
          <a:stretch/>
        </p:blipFill>
        <p:spPr>
          <a:xfrm>
            <a:off x="5321987" y="25667141"/>
            <a:ext cx="2983799" cy="3293400"/>
          </a:xfrm>
          <a:prstGeom prst="rect">
            <a:avLst/>
          </a:prstGeom>
          <a:noFill/>
          <a:ln>
            <a:noFill/>
          </a:ln>
        </p:spPr>
      </p:pic>
      <p:pic>
        <p:nvPicPr>
          <p:cNvPr id="64" name="Shape 124"/>
          <p:cNvPicPr preferRelativeResize="0"/>
          <p:nvPr/>
        </p:nvPicPr>
        <p:blipFill>
          <a:blip r:embed="rId19">
            <a:alphaModFix/>
          </a:blip>
          <a:stretch>
            <a:fillRect/>
          </a:stretch>
        </p:blipFill>
        <p:spPr>
          <a:xfrm>
            <a:off x="2336916" y="28183458"/>
            <a:ext cx="3975125" cy="2081374"/>
          </a:xfrm>
          <a:prstGeom prst="rect">
            <a:avLst/>
          </a:prstGeom>
          <a:noFill/>
          <a:ln>
            <a:noFill/>
          </a:ln>
        </p:spPr>
      </p:pic>
      <p:pic>
        <p:nvPicPr>
          <p:cNvPr id="65" name="Shape 118"/>
          <p:cNvPicPr preferRelativeResize="0"/>
          <p:nvPr/>
        </p:nvPicPr>
        <p:blipFill rotWithShape="1">
          <a:blip r:embed="rId20">
            <a:alphaModFix/>
          </a:blip>
          <a:srcRect/>
          <a:stretch/>
        </p:blipFill>
        <p:spPr>
          <a:xfrm>
            <a:off x="7720903" y="27783786"/>
            <a:ext cx="2858405" cy="1918684"/>
          </a:xfrm>
          <a:prstGeom prst="rect">
            <a:avLst/>
          </a:prstGeom>
          <a:noFill/>
          <a:ln>
            <a:noFill/>
          </a:ln>
        </p:spPr>
      </p:pic>
    </p:spTree>
    <p:extLst>
      <p:ext uri="{BB962C8B-B14F-4D97-AF65-F5344CB8AC3E}">
        <p14:creationId xmlns:p14="http://schemas.microsoft.com/office/powerpoint/2010/main" val="973634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322</TotalTime>
  <Words>833</Words>
  <Application>Microsoft Macintosh PowerPoint</Application>
  <PresentationFormat>Custom</PresentationFormat>
  <Paragraphs>38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宋体</vt:lpstr>
      <vt:lpstr>Arial</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Luyun Zhao</dc:creator>
  <cp:lastModifiedBy>Luyun Zhao</cp:lastModifiedBy>
  <cp:revision>33</cp:revision>
  <dcterms:created xsi:type="dcterms:W3CDTF">2016-02-17T11:59:37Z</dcterms:created>
  <dcterms:modified xsi:type="dcterms:W3CDTF">2016-02-20T07:45:19Z</dcterms:modified>
</cp:coreProperties>
</file>